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F8AF2F-C1A5-4ED5-BC8C-D3A9C5B8FBB4}" type="datetimeFigureOut">
              <a:rPr lang="en-US" smtClean="0"/>
              <a:pPr/>
              <a:t>8/9/2012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EFB4AAE-CB0F-4027-B66F-E259D1F3BB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FB4AAE-CB0F-4027-B66F-E259D1F3BB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FB4AAE-CB0F-4027-B66F-E259D1F3BB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FB4AAE-CB0F-4027-B66F-E259D1F3BB4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FB4AAE-CB0F-4027-B66F-E259D1F3BB4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FB4AAE-CB0F-4027-B66F-E259D1F3BB4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FB4AAE-CB0F-4027-B66F-E259D1F3BB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FB4AAE-CB0F-4027-B66F-E259D1F3BB4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F8AF2F-C1A5-4ED5-BC8C-D3A9C5B8FBB4}" type="datetimeFigureOut">
              <a:rPr lang="en-US" smtClean="0"/>
              <a:pPr/>
              <a:t>8/9/2012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FB4AAE-CB0F-4027-B66F-E259D1F3BB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F8AF2F-C1A5-4ED5-BC8C-D3A9C5B8FBB4}" type="datetimeFigureOut">
              <a:rPr lang="en-US" smtClean="0"/>
              <a:pPr/>
              <a:t>8/9/2012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FB4AAE-CB0F-4027-B66F-E259D1F3BB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F8AF2F-C1A5-4ED5-BC8C-D3A9C5B8FBB4}" type="datetimeFigureOut">
              <a:rPr lang="en-US" smtClean="0"/>
              <a:pPr/>
              <a:t>8/9/2012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EFB4AAE-CB0F-4027-B66F-E259D1F3BB4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F8AF2F-C1A5-4ED5-BC8C-D3A9C5B8FBB4}" type="datetimeFigureOut">
              <a:rPr lang="en-US" smtClean="0"/>
              <a:pPr/>
              <a:t>8/9/2012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EFB4AAE-CB0F-4027-B66F-E259D1F3BB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webopedia.com/TERM/D/decryption.html" TargetMode="External"/><Relationship Id="rId3" Type="http://schemas.openxmlformats.org/officeDocument/2006/relationships/hyperlink" Target="http://www.webopedia.com/TERM/S/security.html" TargetMode="External"/><Relationship Id="rId7" Type="http://schemas.openxmlformats.org/officeDocument/2006/relationships/hyperlink" Target="http://www.webopedia.com/TERM/P/password.html" TargetMode="External"/><Relationship Id="rId2" Type="http://schemas.openxmlformats.org/officeDocument/2006/relationships/hyperlink" Target="http://www.webopedia.com/TERM/D/data.html" TargetMode="External"/><Relationship Id="rId1" Type="http://schemas.openxmlformats.org/officeDocument/2006/relationships/slideLayout" Target="../slideLayouts/slideLayout2.xml"/><Relationship Id="rId6" Type="http://schemas.openxmlformats.org/officeDocument/2006/relationships/hyperlink" Target="http://www.webopedia.com/TERM/K/key.html" TargetMode="External"/><Relationship Id="rId5" Type="http://schemas.openxmlformats.org/officeDocument/2006/relationships/hyperlink" Target="http://www.webopedia.com/TERM/F/file.html" TargetMode="External"/><Relationship Id="rId4" Type="http://schemas.openxmlformats.org/officeDocument/2006/relationships/hyperlink" Target="http://www.webopedia.com/TERM/R/read.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dirty="0" smtClean="0"/>
          </a:p>
          <a:p>
            <a:r>
              <a:rPr lang="en-US" dirty="0" smtClean="0"/>
              <a:t>The </a:t>
            </a:r>
            <a:r>
              <a:rPr lang="en-US" dirty="0"/>
              <a:t>translation of </a:t>
            </a:r>
            <a:r>
              <a:rPr lang="en-US" u="sng" dirty="0">
                <a:hlinkClick r:id="rId2"/>
              </a:rPr>
              <a:t>data</a:t>
            </a:r>
            <a:r>
              <a:rPr lang="en-US" dirty="0"/>
              <a:t> into a secret code. Encryption is the most effective way to achieve data </a:t>
            </a:r>
            <a:r>
              <a:rPr lang="en-US" u="sng" dirty="0">
                <a:hlinkClick r:id="rId3"/>
              </a:rPr>
              <a:t>security</a:t>
            </a:r>
            <a:r>
              <a:rPr lang="en-US" dirty="0"/>
              <a:t>. To </a:t>
            </a:r>
            <a:r>
              <a:rPr lang="en-US" u="sng" dirty="0">
                <a:hlinkClick r:id="rId4"/>
              </a:rPr>
              <a:t>read</a:t>
            </a:r>
            <a:r>
              <a:rPr lang="en-US" dirty="0"/>
              <a:t> an encrypted </a:t>
            </a:r>
            <a:r>
              <a:rPr lang="en-US" u="sng" dirty="0">
                <a:hlinkClick r:id="rId5"/>
              </a:rPr>
              <a:t>file</a:t>
            </a:r>
            <a:r>
              <a:rPr lang="en-US" dirty="0"/>
              <a:t>, you must have access to a secret </a:t>
            </a:r>
            <a:r>
              <a:rPr lang="en-US" u="sng" dirty="0">
                <a:hlinkClick r:id="rId6"/>
              </a:rPr>
              <a:t>key</a:t>
            </a:r>
            <a:r>
              <a:rPr lang="en-US" dirty="0"/>
              <a:t> or </a:t>
            </a:r>
            <a:r>
              <a:rPr lang="en-US" u="sng" dirty="0">
                <a:hlinkClick r:id="rId7"/>
              </a:rPr>
              <a:t>password</a:t>
            </a:r>
            <a:r>
              <a:rPr lang="en-US" dirty="0"/>
              <a:t> that enables you to </a:t>
            </a:r>
            <a:r>
              <a:rPr lang="en-US" i="1" dirty="0">
                <a:hlinkClick r:id="rId8"/>
              </a:rPr>
              <a:t>decrypt</a:t>
            </a:r>
            <a:r>
              <a:rPr lang="en-US" dirty="0"/>
              <a:t> it.</a:t>
            </a:r>
          </a:p>
          <a:p>
            <a:endParaRPr lang="en-US" dirty="0"/>
          </a:p>
        </p:txBody>
      </p:sp>
      <p:sp>
        <p:nvSpPr>
          <p:cNvPr id="4" name="Title 3"/>
          <p:cNvSpPr>
            <a:spLocks noGrp="1"/>
          </p:cNvSpPr>
          <p:nvPr>
            <p:ph type="title"/>
          </p:nvPr>
        </p:nvSpPr>
        <p:spPr>
          <a:solidFill>
            <a:schemeClr val="accent1">
              <a:lumMod val="20000"/>
              <a:lumOff val="80000"/>
            </a:schemeClr>
          </a:solidFill>
        </p:spPr>
        <p:txBody>
          <a:bodyPr/>
          <a:lstStyle/>
          <a:p>
            <a:pPr algn="ctr"/>
            <a:r>
              <a:rPr lang="en-US" dirty="0" smtClean="0">
                <a:solidFill>
                  <a:schemeClr val="tx1">
                    <a:lumMod val="50000"/>
                    <a:lumOff val="50000"/>
                  </a:schemeClr>
                </a:solidFill>
              </a:rPr>
              <a:t>What is Encryption</a:t>
            </a: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US" sz="1800" b="1" dirty="0" smtClean="0"/>
              <a:t>7. If encrypting a Laptop set the Power Management options to Performance/Always On.</a:t>
            </a:r>
          </a:p>
          <a:p>
            <a:pPr>
              <a:buNone/>
            </a:pPr>
            <a:endParaRPr lang="en-US" sz="1800" dirty="0" smtClean="0"/>
          </a:p>
          <a:p>
            <a:r>
              <a:rPr lang="en-US" sz="1800" dirty="0" smtClean="0"/>
              <a:t>Almost all laptops are configured to use the Power Save or Balanced modes of Power Management. This can cause the CPU and Hard Disk to throttle back as well as hibernate to conserve energy. The problem with this is that it can either extend or interrupt the Whole Disk Encryption process making it progress much more slowly.</a:t>
            </a:r>
          </a:p>
          <a:p>
            <a:pPr>
              <a:buNone/>
            </a:pPr>
            <a:endParaRPr lang="en-US" sz="1800" dirty="0" smtClean="0"/>
          </a:p>
          <a:p>
            <a:r>
              <a:rPr lang="en-US" sz="1800" dirty="0" smtClean="0"/>
              <a:t>To ensure maximum speed for encryption we recommend changing the Power Management profile to be Performance or Always On for the duration of the encryption process.</a:t>
            </a:r>
          </a:p>
          <a:p>
            <a:pPr>
              <a:buNone/>
            </a:pPr>
            <a:endParaRPr lang="en-US" sz="1800" dirty="0" smtClean="0"/>
          </a:p>
          <a:p>
            <a:r>
              <a:rPr lang="en-US" sz="1800" dirty="0" smtClean="0"/>
              <a:t>Please consult your Laptop Manufacturers Documentation or the Help section of your Operating System for steps on modifying these settings .</a:t>
            </a:r>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endParaRPr lang="en-US" sz="1800" b="1" dirty="0" smtClean="0"/>
          </a:p>
          <a:p>
            <a:r>
              <a:rPr lang="en-US" sz="1800" b="1" dirty="0" smtClean="0"/>
              <a:t>8. Run a pilot test to ensure software compatibility.</a:t>
            </a:r>
            <a:r>
              <a:rPr lang="en-US" sz="1800" dirty="0" smtClean="0"/>
              <a:t/>
            </a:r>
            <a:br>
              <a:rPr lang="en-US" sz="1800" dirty="0" smtClean="0"/>
            </a:br>
            <a:r>
              <a:rPr lang="en-US" sz="1800" dirty="0" smtClean="0"/>
              <a:t>As a good security practice, PGP Corporation recommends testing PGP WDE on a small group of computers to ensure that PGP WDE is not in conflict with any software on the computer before rolling it out to a large number of computers. This is particularly useful in environments that use a standardized Corporate Operating Environment (COE) image.</a:t>
            </a:r>
          </a:p>
          <a:p>
            <a:pPr>
              <a:buNone/>
            </a:pPr>
            <a:endParaRPr lang="en-US" sz="1800" dirty="0" smtClean="0"/>
          </a:p>
          <a:p>
            <a:r>
              <a:rPr lang="en-US" sz="1800" b="1" dirty="0" smtClean="0"/>
              <a:t>9. Perform Disk Recovery on Decrypted Disks.</a:t>
            </a:r>
            <a:r>
              <a:rPr lang="en-US" sz="1800" dirty="0" smtClean="0"/>
              <a:t/>
            </a:r>
            <a:br>
              <a:rPr lang="en-US" sz="1800" dirty="0" smtClean="0"/>
            </a:br>
            <a:r>
              <a:rPr lang="en-US" sz="1800" dirty="0" smtClean="0"/>
              <a:t>Where possible, as a best practice, if you need to perform any disk recovery activities on a disk protected with PGP Whole Disk Encryption (WDE), PGP Corporation recommends that you first decrypt the disk. Do this by Disk &gt; Decrypt in PGP Whole Disk Encryption, using your prepared PGP WDE Recovery Disk, or by connecting the hard disk via a USB cable to a second system and decrypting from that system's PGP Whole Disk Encryption software. Once the disk is decrypted, proceed with your recovery activities. </a:t>
            </a:r>
          </a:p>
          <a:p>
            <a:endParaRPr lang="en-US" sz="1800" dirty="0" smtClean="0"/>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70000" lnSpcReduction="20000"/>
          </a:bodyPr>
          <a:lstStyle/>
          <a:p>
            <a:endParaRPr lang="en-US" sz="2300" dirty="0" smtClean="0"/>
          </a:p>
          <a:p>
            <a:endParaRPr lang="en-US" sz="2300" dirty="0" smtClean="0"/>
          </a:p>
          <a:p>
            <a:r>
              <a:rPr lang="en-US" sz="2300" dirty="0" smtClean="0"/>
              <a:t>The following software is not compatible with PGP WDE:</a:t>
            </a:r>
            <a:br>
              <a:rPr lang="en-US" sz="2300" dirty="0" smtClean="0"/>
            </a:br>
            <a:r>
              <a:rPr lang="en-US" sz="2300" dirty="0" smtClean="0"/>
              <a:t> </a:t>
            </a:r>
          </a:p>
          <a:p>
            <a:pPr lvl="0"/>
            <a:r>
              <a:rPr lang="en-US" sz="2300" dirty="0" err="1" smtClean="0"/>
              <a:t>Faronics</a:t>
            </a:r>
            <a:r>
              <a:rPr lang="en-US" sz="2300" dirty="0" smtClean="0"/>
              <a:t> Deep Freeze (any edition)</a:t>
            </a:r>
          </a:p>
          <a:p>
            <a:pPr lvl="0"/>
            <a:endParaRPr lang="en-US" sz="2300" dirty="0" smtClean="0"/>
          </a:p>
          <a:p>
            <a:pPr lvl="0"/>
            <a:r>
              <a:rPr lang="en-US" sz="2300" dirty="0" err="1" smtClean="0"/>
              <a:t>Utimaco</a:t>
            </a:r>
            <a:r>
              <a:rPr lang="en-US" sz="2300" dirty="0" smtClean="0"/>
              <a:t> Safeguard Easy 3.x</a:t>
            </a:r>
          </a:p>
          <a:p>
            <a:pPr lvl="0">
              <a:buNone/>
            </a:pPr>
            <a:endParaRPr lang="en-US" sz="2300" dirty="0" smtClean="0"/>
          </a:p>
          <a:p>
            <a:pPr lvl="0"/>
            <a:r>
              <a:rPr lang="en-US" sz="2300" dirty="0" smtClean="0"/>
              <a:t>Absolute Software's </a:t>
            </a:r>
            <a:r>
              <a:rPr lang="en-US" sz="2300" dirty="0" err="1" smtClean="0"/>
              <a:t>CompuTrace</a:t>
            </a:r>
            <a:r>
              <a:rPr lang="en-US" sz="2300" dirty="0" smtClean="0"/>
              <a:t> laptop security and tracking product. PGP Whole Disk Encryption is compatible only with the BIOS configuration of </a:t>
            </a:r>
            <a:r>
              <a:rPr lang="en-US" sz="2300" dirty="0" err="1" smtClean="0"/>
              <a:t>CompuTrace</a:t>
            </a:r>
            <a:r>
              <a:rPr lang="en-US" sz="2300" dirty="0" smtClean="0"/>
              <a:t>. Using </a:t>
            </a:r>
            <a:r>
              <a:rPr lang="en-US" sz="2300" dirty="0" err="1" smtClean="0"/>
              <a:t>CompuTrace</a:t>
            </a:r>
            <a:r>
              <a:rPr lang="en-US" sz="2300" dirty="0" smtClean="0"/>
              <a:t> in MBR mode is not compatible.</a:t>
            </a:r>
          </a:p>
          <a:p>
            <a:pPr lvl="0">
              <a:buNone/>
            </a:pPr>
            <a:endParaRPr lang="en-US" sz="2300" dirty="0" smtClean="0"/>
          </a:p>
          <a:p>
            <a:pPr lvl="0"/>
            <a:r>
              <a:rPr lang="en-US" sz="2300" dirty="0" smtClean="0"/>
              <a:t>Hard disk encryption products from </a:t>
            </a:r>
            <a:r>
              <a:rPr lang="en-US" sz="2300" dirty="0" err="1" smtClean="0"/>
              <a:t>GuardianEdge</a:t>
            </a:r>
            <a:r>
              <a:rPr lang="en-US" sz="2300" dirty="0" smtClean="0"/>
              <a:t> Technologies: Encryption Anywhere Hard Disk and Encryption Plus Hard Disk products, formerly known as PC Guardian products.</a:t>
            </a:r>
          </a:p>
          <a:p>
            <a:pPr lvl="0">
              <a:buNone/>
            </a:pPr>
            <a:endParaRPr lang="en-US" sz="2300" dirty="0" smtClean="0"/>
          </a:p>
          <a:p>
            <a:r>
              <a:rPr lang="en-US" sz="2300" dirty="0" smtClean="0"/>
              <a:t>The following programs co-exist with PGP Whole Disk Encryption on the same system, but will block the PGP Whole Disk Encryption feature:</a:t>
            </a:r>
          </a:p>
          <a:p>
            <a:pPr lvl="0">
              <a:buNone/>
            </a:pPr>
            <a:r>
              <a:rPr lang="en-US" sz="2300" dirty="0" smtClean="0"/>
              <a:t> 		</a:t>
            </a:r>
            <a:r>
              <a:rPr lang="en-US" sz="2300" dirty="0" err="1" smtClean="0"/>
              <a:t>Safeboot</a:t>
            </a:r>
            <a:r>
              <a:rPr lang="en-US" sz="2300" dirty="0" smtClean="0"/>
              <a:t> Solo</a:t>
            </a:r>
          </a:p>
          <a:p>
            <a:pPr lvl="0">
              <a:buNone/>
            </a:pPr>
            <a:r>
              <a:rPr lang="en-US" sz="2300" dirty="0" smtClean="0"/>
              <a:t>		</a:t>
            </a:r>
            <a:r>
              <a:rPr lang="en-US" sz="2300" dirty="0" err="1" smtClean="0"/>
              <a:t>SecureStar</a:t>
            </a:r>
            <a:r>
              <a:rPr lang="en-US" sz="2300" dirty="0" smtClean="0"/>
              <a:t> SCPP</a:t>
            </a:r>
          </a:p>
          <a:p>
            <a:endParaRPr lang="en-US" dirty="0"/>
          </a:p>
        </p:txBody>
      </p:sp>
      <p:sp>
        <p:nvSpPr>
          <p:cNvPr id="4" name="Title 2"/>
          <p:cNvSpPr>
            <a:spLocks noGrp="1"/>
          </p:cNvSpPr>
          <p:nvPr>
            <p:ph type="title"/>
          </p:nvPr>
        </p:nvSpPr>
        <p:spPr>
          <a:xfrm>
            <a:off x="457200" y="274638"/>
            <a:ext cx="8229600" cy="868362"/>
          </a:xfrm>
          <a:solidFill>
            <a:schemeClr val="accent1">
              <a:lumMod val="20000"/>
              <a:lumOff val="80000"/>
            </a:schemeClr>
          </a:solidFill>
        </p:spPr>
        <p:txBody>
          <a:bodyPr>
            <a:normAutofit/>
          </a:bodyPr>
          <a:lstStyle/>
          <a:p>
            <a:pPr algn="ctr"/>
            <a:r>
              <a:rPr lang="en-US" sz="2800" dirty="0" smtClean="0">
                <a:solidFill>
                  <a:schemeClr val="tx1">
                    <a:lumMod val="50000"/>
                    <a:lumOff val="50000"/>
                  </a:schemeClr>
                </a:solidFill>
              </a:rPr>
              <a:t>Compatibility: PGP WDE</a:t>
            </a:r>
            <a:endParaRPr lang="en-US" sz="2800" dirty="0">
              <a:solidFill>
                <a:schemeClr val="tx1">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343400"/>
          </a:xfrm>
          <a:ln>
            <a:solidFill>
              <a:schemeClr val="bg2"/>
            </a:solidFill>
          </a:ln>
        </p:spPr>
        <p:txBody>
          <a:bodyPr/>
          <a:lstStyle/>
          <a:p>
            <a:endParaRPr lang="en-US" dirty="0" smtClean="0"/>
          </a:p>
          <a:p>
            <a:r>
              <a:rPr lang="en-US" dirty="0" smtClean="0"/>
              <a:t>We </a:t>
            </a:r>
            <a:r>
              <a:rPr lang="en-US" dirty="0"/>
              <a:t>are using </a:t>
            </a:r>
            <a:r>
              <a:rPr lang="en-US" dirty="0" smtClean="0"/>
              <a:t>Symantec’s PGP-WDE </a:t>
            </a:r>
          </a:p>
          <a:p>
            <a:pPr>
              <a:buNone/>
            </a:pPr>
            <a:endParaRPr lang="en-US" dirty="0"/>
          </a:p>
          <a:p>
            <a:r>
              <a:rPr lang="en-US" dirty="0"/>
              <a:t>PGP stands for "Pretty Good Privacy (encryption</a:t>
            </a:r>
            <a:r>
              <a:rPr lang="en-US" dirty="0" smtClean="0"/>
              <a:t>)".</a:t>
            </a:r>
          </a:p>
          <a:p>
            <a:endParaRPr lang="en-US" dirty="0" smtClean="0"/>
          </a:p>
          <a:p>
            <a:r>
              <a:rPr lang="en-US" dirty="0" smtClean="0"/>
              <a:t>WDE </a:t>
            </a:r>
            <a:r>
              <a:rPr lang="en-US" dirty="0"/>
              <a:t>stands for “Whole Disk Encryption”.</a:t>
            </a:r>
          </a:p>
          <a:p>
            <a:pPr>
              <a:buNone/>
            </a:pPr>
            <a:endParaRPr lang="en-US" dirty="0"/>
          </a:p>
        </p:txBody>
      </p:sp>
      <p:sp>
        <p:nvSpPr>
          <p:cNvPr id="6" name="Title 3"/>
          <p:cNvSpPr>
            <a:spLocks noGrp="1"/>
          </p:cNvSpPr>
          <p:nvPr>
            <p:ph type="title"/>
          </p:nvPr>
        </p:nvSpPr>
        <p:spPr>
          <a:xfrm>
            <a:off x="457200" y="457200"/>
            <a:ext cx="8229600" cy="1143000"/>
          </a:xfrm>
          <a:solidFill>
            <a:schemeClr val="accent1">
              <a:lumMod val="20000"/>
              <a:lumOff val="80000"/>
            </a:schemeClr>
          </a:solidFill>
        </p:spPr>
        <p:txBody>
          <a:bodyPr/>
          <a:lstStyle/>
          <a:p>
            <a:pPr algn="ctr"/>
            <a:r>
              <a:rPr lang="en-US" dirty="0" smtClean="0">
                <a:solidFill>
                  <a:schemeClr val="tx1">
                    <a:lumMod val="50000"/>
                    <a:lumOff val="50000"/>
                  </a:schemeClr>
                </a:solidFill>
              </a:rPr>
              <a:t>Meaning of PGP &amp; WDE</a:t>
            </a: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Whole disk encryption protects a disk in the event of theft or accidental loss.</a:t>
            </a:r>
          </a:p>
          <a:p>
            <a:r>
              <a:rPr lang="en-US" dirty="0" smtClean="0"/>
              <a:t>If an encrypted disk is lost, stolen, or placed into another computer, the encrypted state of the drive remains unchanged,</a:t>
            </a:r>
          </a:p>
          <a:p>
            <a:r>
              <a:rPr lang="en-US" dirty="0" smtClean="0"/>
              <a:t>and only an authorized user can access its contents.</a:t>
            </a:r>
          </a:p>
          <a:p>
            <a:pPr>
              <a:buNone/>
            </a:pPr>
            <a:endParaRPr lang="en-US" dirty="0"/>
          </a:p>
        </p:txBody>
      </p:sp>
      <p:sp>
        <p:nvSpPr>
          <p:cNvPr id="4" name="Title 3"/>
          <p:cNvSpPr txBox="1">
            <a:spLocks/>
          </p:cNvSpPr>
          <p:nvPr/>
        </p:nvSpPr>
        <p:spPr>
          <a:xfrm>
            <a:off x="609600" y="304800"/>
            <a:ext cx="8229600" cy="1143000"/>
          </a:xfrm>
          <a:prstGeom prst="rect">
            <a:avLst/>
          </a:prstGeom>
          <a:solidFill>
            <a:schemeClr val="accent1">
              <a:lumMod val="20000"/>
              <a:lumOff val="80000"/>
            </a:schemeClr>
          </a:solidFill>
        </p:spPr>
        <p:txBody>
          <a:bodyPr vert="horz" rtlCol="0" anchor="ctr">
            <a:normAutofit/>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1">
                    <a:lumMod val="50000"/>
                    <a:lumOff val="50000"/>
                  </a:schemeClr>
                </a:solidFill>
                <a:effectLst>
                  <a:outerShdw blurRad="31750" dist="25400" dir="5400000" algn="tl" rotWithShape="0">
                    <a:srgbClr val="000000">
                      <a:alpha val="25000"/>
                    </a:srgbClr>
                  </a:outerShdw>
                </a:effectLst>
                <a:uLnTx/>
                <a:uFillTx/>
                <a:latin typeface="+mj-lt"/>
                <a:ea typeface="+mj-ea"/>
                <a:cs typeface="+mj-cs"/>
              </a:rPr>
              <a:t>Why we use PGP WDE</a:t>
            </a:r>
            <a:endParaRPr kumimoji="0" lang="en-US" sz="4100" b="1" i="0" u="none" strike="noStrike" kern="1200" cap="none" spc="0" normalizeH="0" baseline="0" noProof="0" dirty="0">
              <a:ln>
                <a:noFill/>
              </a:ln>
              <a:solidFill>
                <a:schemeClr val="tx1">
                  <a:lumMod val="50000"/>
                  <a:lumOff val="50000"/>
                </a:schemeClr>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Whole disk encryption cannot protect you when you have logged into the hard drive during startup , then leave your computer unattended. Unauthorized users could open any file on the disk.</a:t>
            </a:r>
          </a:p>
          <a:p>
            <a:r>
              <a:rPr lang="en-US" dirty="0" smtClean="0"/>
              <a:t>File encryption encrypts specific files. When a user successfully authorizes to an operating system, the contents of the file remain encrypted</a:t>
            </a:r>
            <a:endParaRPr lang="en-US" dirty="0"/>
          </a:p>
        </p:txBody>
      </p:sp>
      <p:sp>
        <p:nvSpPr>
          <p:cNvPr id="5" name="Title 3"/>
          <p:cNvSpPr txBox="1">
            <a:spLocks/>
          </p:cNvSpPr>
          <p:nvPr/>
        </p:nvSpPr>
        <p:spPr>
          <a:xfrm>
            <a:off x="609600" y="228600"/>
            <a:ext cx="8229600" cy="1143000"/>
          </a:xfrm>
          <a:prstGeom prst="rect">
            <a:avLst/>
          </a:prstGeom>
          <a:solidFill>
            <a:schemeClr val="accent1">
              <a:lumMod val="20000"/>
              <a:lumOff val="80000"/>
            </a:schemeClr>
          </a:solidFill>
        </p:spPr>
        <p:txBody>
          <a:bodyPr vert="horz" rtlCol="0" anchor="ctr">
            <a:normAutofit/>
            <a:scene3d>
              <a:camera prst="orthographicFront"/>
              <a:lightRig rig="soft" dir="t"/>
            </a:scene3d>
            <a:sp3d prstMaterial="softEdge">
              <a:bevelT w="25400" h="25400"/>
            </a:sp3d>
          </a:bodyPr>
          <a:lstStyle/>
          <a:p>
            <a:pPr algn="ctr">
              <a:spcBef>
                <a:spcPct val="0"/>
              </a:spcBef>
              <a:defRPr/>
            </a:pPr>
            <a:r>
              <a:rPr lang="en-US" sz="4100" b="1" dirty="0" smtClean="0">
                <a:solidFill>
                  <a:schemeClr val="tx1">
                    <a:lumMod val="50000"/>
                    <a:lumOff val="50000"/>
                  </a:schemeClr>
                </a:solidFill>
                <a:effectLst>
                  <a:outerShdw blurRad="38100" dist="38100" dir="2700000" algn="tl">
                    <a:srgbClr val="000000">
                      <a:alpha val="43137"/>
                    </a:srgbClr>
                  </a:outerShdw>
                </a:effectLst>
              </a:rPr>
              <a:t>WDE </a:t>
            </a:r>
            <a:r>
              <a:rPr lang="en-US" sz="4100" b="1" dirty="0" smtClean="0">
                <a:solidFill>
                  <a:schemeClr val="tx1">
                    <a:lumMod val="50000"/>
                    <a:lumOff val="50000"/>
                  </a:schemeClr>
                </a:solidFill>
                <a:effectLst>
                  <a:outerShdw blurRad="38100" dist="38100" dir="2700000" algn="tl">
                    <a:srgbClr val="000000">
                      <a:alpha val="43137"/>
                    </a:srgbClr>
                  </a:outerShdw>
                </a:effectLst>
              </a:rPr>
              <a:t>Vs File </a:t>
            </a:r>
            <a:r>
              <a:rPr lang="en-US" sz="4100" b="1" dirty="0" smtClean="0">
                <a:solidFill>
                  <a:schemeClr val="tx1">
                    <a:lumMod val="50000"/>
                    <a:lumOff val="50000"/>
                  </a:schemeClr>
                </a:solidFill>
                <a:effectLst>
                  <a:outerShdw blurRad="38100" dist="38100" dir="2700000" algn="tl">
                    <a:srgbClr val="000000">
                      <a:alpha val="43137"/>
                    </a:srgbClr>
                  </a:outerShdw>
                </a:effectLst>
              </a:rPr>
              <a:t>Encryption</a:t>
            </a:r>
            <a:endParaRPr lang="en-US" sz="4100" b="1" dirty="0" smtClean="0">
              <a:solidFill>
                <a:schemeClr val="tx1">
                  <a:lumMod val="50000"/>
                  <a:lumOff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sz="2200" dirty="0" smtClean="0"/>
              <a:t>File encryption requires user action. Whole disk encryption automatically encrypts everything you or the operating system creates</a:t>
            </a:r>
            <a:r>
              <a:rPr lang="en-US" sz="2200" dirty="0" smtClean="0"/>
              <a:t>.</a:t>
            </a:r>
          </a:p>
          <a:p>
            <a:pPr>
              <a:buNone/>
            </a:pPr>
            <a:endParaRPr lang="en-US" sz="2200" dirty="0" smtClean="0"/>
          </a:p>
          <a:p>
            <a:r>
              <a:rPr lang="en-US" sz="2200" dirty="0" smtClean="0"/>
              <a:t> File encryption does not automatically encrypt newly created or temporary files created by application software such as a Web browser. </a:t>
            </a:r>
            <a:endParaRPr lang="en-US" sz="2200" dirty="0" smtClean="0"/>
          </a:p>
          <a:p>
            <a:pPr>
              <a:buNone/>
            </a:pPr>
            <a:r>
              <a:rPr lang="en-US" sz="2200" dirty="0" smtClean="0"/>
              <a:t> </a:t>
            </a:r>
            <a:r>
              <a:rPr lang="en-US" sz="2200" dirty="0" smtClean="0"/>
              <a:t> </a:t>
            </a:r>
            <a:r>
              <a:rPr lang="en-US" sz="2200" dirty="0" smtClean="0"/>
              <a:t>Therefore</a:t>
            </a:r>
            <a:r>
              <a:rPr lang="en-US" sz="2200" dirty="0" smtClean="0"/>
              <a:t>, it is a best practice to protect your entire disk with PGP® Whole Disk Encryption to ensure that data—including temporary files—remains unreadable in case of accidental loss or theft.</a:t>
            </a:r>
          </a:p>
          <a:p>
            <a:pPr>
              <a:buNone/>
            </a:pPr>
            <a:endParaRPr lang="en-US" dirty="0" smtClean="0"/>
          </a:p>
          <a:p>
            <a:endParaRPr lang="en-US" dirty="0"/>
          </a:p>
        </p:txBody>
      </p:sp>
      <p:sp>
        <p:nvSpPr>
          <p:cNvPr id="5" name="Title 3"/>
          <p:cNvSpPr txBox="1">
            <a:spLocks/>
          </p:cNvSpPr>
          <p:nvPr/>
        </p:nvSpPr>
        <p:spPr>
          <a:xfrm>
            <a:off x="609600" y="228600"/>
            <a:ext cx="8229600" cy="1143000"/>
          </a:xfrm>
          <a:prstGeom prst="rect">
            <a:avLst/>
          </a:prstGeom>
          <a:solidFill>
            <a:schemeClr val="accent1">
              <a:lumMod val="20000"/>
              <a:lumOff val="80000"/>
            </a:schemeClr>
          </a:solidFill>
        </p:spPr>
        <p:txBody>
          <a:bodyPr vert="horz" rtlCol="0" anchor="ctr">
            <a:normAutofit/>
            <a:scene3d>
              <a:camera prst="orthographicFront"/>
              <a:lightRig rig="soft" dir="t"/>
            </a:scene3d>
            <a:sp3d prstMaterial="softEdge">
              <a:bevelT w="25400" h="25400"/>
            </a:sp3d>
          </a:bodyPr>
          <a:lstStyle/>
          <a:p>
            <a:pPr algn="ctr">
              <a:spcBef>
                <a:spcPct val="0"/>
              </a:spcBef>
              <a:defRPr/>
            </a:pPr>
            <a:r>
              <a:rPr lang="en-US" sz="4100" b="1" dirty="0" smtClean="0">
                <a:solidFill>
                  <a:schemeClr val="bg1">
                    <a:lumMod val="50000"/>
                  </a:schemeClr>
                </a:solidFill>
                <a:effectLst>
                  <a:outerShdw blurRad="38100" dist="38100" dir="2700000" algn="tl">
                    <a:srgbClr val="000000">
                      <a:alpha val="43137"/>
                    </a:srgbClr>
                  </a:outerShdw>
                </a:effectLst>
              </a:rPr>
              <a:t>WDE </a:t>
            </a:r>
            <a:r>
              <a:rPr lang="en-US" sz="4100" b="1" dirty="0" smtClean="0">
                <a:solidFill>
                  <a:schemeClr val="bg1">
                    <a:lumMod val="50000"/>
                  </a:schemeClr>
                </a:solidFill>
                <a:effectLst>
                  <a:outerShdw blurRad="38100" dist="38100" dir="2700000" algn="tl">
                    <a:srgbClr val="000000">
                      <a:alpha val="43137"/>
                    </a:srgbClr>
                  </a:outerShdw>
                </a:effectLst>
              </a:rPr>
              <a:t>Vs File </a:t>
            </a:r>
            <a:r>
              <a:rPr lang="en-US" sz="4100" b="1" dirty="0" smtClean="0">
                <a:solidFill>
                  <a:schemeClr val="bg1">
                    <a:lumMod val="50000"/>
                  </a:schemeClr>
                </a:solidFill>
                <a:effectLst>
                  <a:outerShdw blurRad="38100" dist="38100" dir="2700000" algn="tl">
                    <a:srgbClr val="000000">
                      <a:alpha val="43137"/>
                    </a:srgbClr>
                  </a:outerShdw>
                </a:effectLst>
              </a:rPr>
              <a:t>Encryption</a:t>
            </a:r>
            <a:endParaRPr lang="en-US" sz="4100" b="1" dirty="0" smtClean="0">
              <a:solidFill>
                <a:schemeClr val="bg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Please follow the recommendations below to protect your data during and after encryption. Before you encrypt your disk, there are a few tasks you must perform to ensure successful initial encryption of the disk.</a:t>
            </a:r>
          </a:p>
          <a:p>
            <a:endParaRPr lang="en-US" dirty="0" smtClean="0"/>
          </a:p>
          <a:p>
            <a:r>
              <a:rPr lang="en-US" b="1" dirty="0" smtClean="0"/>
              <a:t>1. Determine whether your target disk is supported</a:t>
            </a:r>
            <a:r>
              <a:rPr lang="en-US" b="1" dirty="0" smtClean="0"/>
              <a:t>.</a:t>
            </a:r>
          </a:p>
          <a:p>
            <a:endParaRPr lang="en-US" b="1" dirty="0" smtClean="0"/>
          </a:p>
          <a:p>
            <a:r>
              <a:rPr lang="en-US" dirty="0" smtClean="0"/>
              <a:t>PGP </a:t>
            </a:r>
            <a:r>
              <a:rPr lang="en-US" dirty="0" smtClean="0"/>
              <a:t>WDE feature protects desktop or laptop disks (either partitions, or the entire disk), external disks, and USB flash disks. CD-RW/DVD-RWs and servers are not supported.</a:t>
            </a:r>
            <a:br>
              <a:rPr lang="en-US" dirty="0" smtClean="0"/>
            </a:br>
            <a:r>
              <a:rPr lang="en-US" dirty="0" smtClean="0"/>
              <a:t/>
            </a:r>
            <a:br>
              <a:rPr lang="en-US" dirty="0" smtClean="0"/>
            </a:br>
            <a:r>
              <a:rPr lang="en-US" b="1" dirty="0" smtClean="0"/>
              <a:t>Supported Disk Types</a:t>
            </a:r>
            <a:endParaRPr lang="en-US" dirty="0" smtClean="0"/>
          </a:p>
          <a:p>
            <a:pPr lvl="0"/>
            <a:r>
              <a:rPr lang="en-US" dirty="0" smtClean="0"/>
              <a:t>Desktop or laptop disks, including solid-state drives (either partitions, or the entire disk).</a:t>
            </a:r>
          </a:p>
          <a:p>
            <a:pPr lvl="0"/>
            <a:r>
              <a:rPr lang="en-US" dirty="0" smtClean="0"/>
              <a:t>External disks.</a:t>
            </a:r>
          </a:p>
          <a:p>
            <a:pPr lvl="0"/>
            <a:r>
              <a:rPr lang="en-US" dirty="0" smtClean="0"/>
              <a:t>USB flash disks.</a:t>
            </a:r>
          </a:p>
          <a:p>
            <a:endParaRPr lang="en-US" dirty="0"/>
          </a:p>
        </p:txBody>
      </p:sp>
      <p:sp>
        <p:nvSpPr>
          <p:cNvPr id="3" name="Title 2"/>
          <p:cNvSpPr>
            <a:spLocks noGrp="1"/>
          </p:cNvSpPr>
          <p:nvPr>
            <p:ph type="title"/>
          </p:nvPr>
        </p:nvSpPr>
        <p:spPr>
          <a:solidFill>
            <a:schemeClr val="accent1">
              <a:lumMod val="20000"/>
              <a:lumOff val="80000"/>
            </a:schemeClr>
          </a:solidFill>
        </p:spPr>
        <p:txBody>
          <a:bodyPr>
            <a:normAutofit/>
          </a:bodyPr>
          <a:lstStyle/>
          <a:p>
            <a:r>
              <a:rPr lang="en-US" sz="2800" dirty="0" smtClean="0">
                <a:solidFill>
                  <a:schemeClr val="tx1">
                    <a:lumMod val="50000"/>
                    <a:lumOff val="50000"/>
                  </a:schemeClr>
                </a:solidFill>
              </a:rPr>
              <a:t>Best Practices: PGP WDE - PGP Desktop 10</a:t>
            </a:r>
            <a:endParaRPr lang="en-US" sz="28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pPr>
              <a:buNone/>
            </a:pPr>
            <a:r>
              <a:rPr lang="en-US" sz="1800" b="1" dirty="0" smtClean="0"/>
              <a:t>Unsupported Disk Types</a:t>
            </a:r>
            <a:endParaRPr lang="en-US" sz="1800" dirty="0" smtClean="0"/>
          </a:p>
          <a:p>
            <a:pPr lvl="0"/>
            <a:r>
              <a:rPr lang="en-US" sz="1800" dirty="0" smtClean="0"/>
              <a:t>Server hardware using software RAID.</a:t>
            </a:r>
          </a:p>
          <a:p>
            <a:pPr lvl="0"/>
            <a:r>
              <a:rPr lang="en-US" sz="1800" dirty="0" smtClean="0"/>
              <a:t>Dynamic disks.</a:t>
            </a:r>
          </a:p>
          <a:p>
            <a:pPr lvl="0"/>
            <a:r>
              <a:rPr lang="en-US" sz="1800" dirty="0" smtClean="0"/>
              <a:t>Diskettes and CD-RW/DVD-RWs.</a:t>
            </a:r>
          </a:p>
          <a:p>
            <a:r>
              <a:rPr lang="en-US" sz="1800" dirty="0" smtClean="0"/>
              <a:t>Music devices and digital cameras.</a:t>
            </a:r>
          </a:p>
          <a:p>
            <a:endParaRPr lang="en-US" sz="1800" b="1" dirty="0" smtClean="0"/>
          </a:p>
          <a:p>
            <a:pPr>
              <a:buNone/>
            </a:pPr>
            <a:r>
              <a:rPr lang="en-US" sz="1800" b="1" dirty="0" smtClean="0"/>
              <a:t>Note:</a:t>
            </a:r>
            <a:r>
              <a:rPr lang="en-US" sz="1800" dirty="0" smtClean="0"/>
              <a:t> Beginning with version 10 of PGP Desktop, PGP Whole Disk Encryption is supported on Windows Server 2003 SP2, Windows Server 2008 SP1 &amp; SP2, and Windows Server 2008 R2. PGP WDE supports internal system RAID-1 and RAID-5. Software RAID is not supported .</a:t>
            </a:r>
          </a:p>
          <a:p>
            <a:endParaRPr lang="en-US" sz="1800" dirty="0" smtClean="0"/>
          </a:p>
          <a:p>
            <a:pPr>
              <a:buNone/>
            </a:pPr>
            <a:r>
              <a:rPr lang="en-US" sz="1800" b="1" dirty="0" smtClean="0"/>
              <a:t>Warning:</a:t>
            </a:r>
            <a:r>
              <a:rPr lang="en-US" sz="1800" dirty="0" smtClean="0"/>
              <a:t> Windows XP allows basic disks to be converted to dynamic disks, which support some features that basic disks do not. Never perform this conversion on the boot drive of a system that has already been protected using PGP Whole Disk Encryption. This conversion, from a basic-type disk to a dynamic one, renders the drive unusable.</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fontScale="92500" lnSpcReduction="10000"/>
          </a:bodyPr>
          <a:lstStyle/>
          <a:p>
            <a:r>
              <a:rPr lang="en-US" sz="1800" b="1" dirty="0" smtClean="0"/>
              <a:t>3. Back up the disk before you encrypt it.</a:t>
            </a:r>
            <a:r>
              <a:rPr lang="en-US" sz="1800" dirty="0" smtClean="0"/>
              <a:t/>
            </a:r>
            <a:br>
              <a:rPr lang="en-US" sz="1800" dirty="0" smtClean="0"/>
            </a:br>
            <a:r>
              <a:rPr lang="en-US" sz="1800" dirty="0" smtClean="0"/>
              <a:t>Before you encrypt your disk, be sure to back it up so that you wont lose any data if your laptop or computer is lost, stolen, or you are unable to decrypt the disk .</a:t>
            </a:r>
          </a:p>
          <a:p>
            <a:r>
              <a:rPr lang="en-US" sz="1800" b="1" dirty="0" smtClean="0"/>
              <a:t>4. Ensure the health of the disk before you encrypt it.</a:t>
            </a:r>
            <a:r>
              <a:rPr lang="en-US" sz="1800" dirty="0" smtClean="0"/>
              <a:t/>
            </a:r>
            <a:br>
              <a:rPr lang="en-US" sz="1800" dirty="0" smtClean="0"/>
            </a:br>
            <a:r>
              <a:rPr lang="en-US" sz="1800" dirty="0" smtClean="0"/>
              <a:t>It is not uncommon to encounter Cyclic Redundancy Check (CRC) errors while encrypting a hard disk. In stand-alone installations of PGP Desktop, if PGP WDE encounters a hard drive or partition with bad sectors, PGP WDE will, by default, pause the encryption process. This pause allows you to remedy the problem before continuing with the encryption process, thus avoiding potential disk corruption and lost data.</a:t>
            </a:r>
          </a:p>
          <a:p>
            <a:r>
              <a:rPr lang="en-US" sz="1800" dirty="0" smtClean="0"/>
              <a:t>In PGP Universal Server managed environments, if PGP WDE encounters a hard drive or partition with bad sectors, PGP WDE will log an event in the server logs and continue disk encryption.</a:t>
            </a:r>
            <a:br>
              <a:rPr lang="en-US" sz="1800" dirty="0" smtClean="0"/>
            </a:br>
            <a:r>
              <a:rPr lang="en-US" sz="1800" dirty="0" smtClean="0"/>
              <a:t/>
            </a:r>
            <a:br>
              <a:rPr lang="en-US" sz="1800" dirty="0" smtClean="0"/>
            </a:br>
            <a:r>
              <a:rPr lang="en-US" sz="1800" dirty="0" smtClean="0"/>
              <a:t>Before you attempt to use PGP WDE, use a third-party scan disk utility that has the ability to perform a low-level integrity check and repair any inconsistencies with the drive that could lead to CRC errors. Third-party software such as </a:t>
            </a:r>
            <a:r>
              <a:rPr lang="en-US" sz="1800" dirty="0" err="1" smtClean="0"/>
              <a:t>SpinRite</a:t>
            </a:r>
            <a:r>
              <a:rPr lang="en-US" sz="1800" dirty="0" smtClean="0"/>
              <a:t> or Norton Disk Doctor can correct errors that would disrupt the encryption of the disk.</a:t>
            </a:r>
            <a:br>
              <a:rPr lang="en-US" sz="1800" dirty="0" smtClean="0"/>
            </a:br>
            <a:r>
              <a:rPr lang="en-US" sz="1800" dirty="0" smtClean="0"/>
              <a:t/>
            </a:r>
            <a:br>
              <a:rPr lang="en-US" sz="1800" dirty="0" smtClean="0"/>
            </a:br>
            <a:r>
              <a:rPr lang="en-US" sz="1800" dirty="0" smtClean="0"/>
              <a:t/>
            </a:r>
            <a:br>
              <a:rPr lang="en-US" sz="1800" dirty="0" smtClean="0"/>
            </a:b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r>
              <a:rPr lang="en-US" sz="1800" b="1" dirty="0" smtClean="0"/>
              <a:t>5. Create a recovery disk.</a:t>
            </a:r>
            <a:r>
              <a:rPr lang="en-US" sz="1800" dirty="0" smtClean="0"/>
              <a:t/>
            </a:r>
            <a:br>
              <a:rPr lang="en-US" sz="1800" dirty="0" smtClean="0"/>
            </a:br>
            <a:r>
              <a:rPr lang="en-US" sz="1800" dirty="0" smtClean="0"/>
              <a:t>While the chances are extremely low that a master boot record could become corrupt on a boot disk or partition protected by PGP Whole Disk Encryption, it is possible. Before you encrypt a boot disk or partition using PGP Whole Disk Encryption, create a recovery disk.</a:t>
            </a:r>
            <a:br>
              <a:rPr lang="en-US" sz="1800" dirty="0" smtClean="0"/>
            </a:br>
            <a:r>
              <a:rPr lang="en-US" sz="1800" dirty="0" smtClean="0"/>
              <a:t/>
            </a:r>
            <a:br>
              <a:rPr lang="en-US" sz="1800" dirty="0" smtClean="0"/>
            </a:br>
            <a:r>
              <a:rPr lang="en-US" sz="1800" dirty="0" smtClean="0"/>
              <a:t/>
            </a:r>
            <a:br>
              <a:rPr lang="en-US" sz="1800" dirty="0" smtClean="0"/>
            </a:br>
            <a:r>
              <a:rPr lang="en-US" sz="1800" b="1" dirty="0" smtClean="0"/>
              <a:t>6. Be certain that you will have AC power for the duration of the encryption process.</a:t>
            </a:r>
            <a:r>
              <a:rPr lang="en-US" sz="1800" dirty="0" smtClean="0"/>
              <a:t/>
            </a:r>
            <a:br>
              <a:rPr lang="en-US" sz="1800" dirty="0" smtClean="0"/>
            </a:br>
            <a:r>
              <a:rPr lang="en-US" sz="1800" dirty="0" smtClean="0"/>
              <a:t>Because encryption is a CPU-intensive process, encryption cannot begin on a laptop computer that is running on battery power.</a:t>
            </a:r>
            <a:br>
              <a:rPr lang="en-US" sz="1800" dirty="0" smtClean="0"/>
            </a:br>
            <a:r>
              <a:rPr lang="en-US" sz="1800" dirty="0" smtClean="0"/>
              <a:t/>
            </a:r>
            <a:br>
              <a:rPr lang="en-US" sz="1800" dirty="0" smtClean="0"/>
            </a:br>
            <a:r>
              <a:rPr lang="en-US" sz="1800" dirty="0" smtClean="0"/>
              <a:t>Do not remove the power cord from the system before the encryption process is over. If loss of power during encryption is a possibility or if you do not have an uninterruptible power supply for your computer consider choosing the Power Failure Safety option.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TotalTime>
  <Words>546</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What is Encryption</vt:lpstr>
      <vt:lpstr>Meaning of PGP &amp; WDE</vt:lpstr>
      <vt:lpstr>Slide 3</vt:lpstr>
      <vt:lpstr>Slide 4</vt:lpstr>
      <vt:lpstr>Slide 5</vt:lpstr>
      <vt:lpstr>Best Practices: PGP WDE - PGP Desktop 10</vt:lpstr>
      <vt:lpstr>Slide 7</vt:lpstr>
      <vt:lpstr>Slide 8</vt:lpstr>
      <vt:lpstr>Slide 9</vt:lpstr>
      <vt:lpstr>Slide 10</vt:lpstr>
      <vt:lpstr>Slide 11</vt:lpstr>
      <vt:lpstr>Compatibility: PGP WDE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PGP</dc:title>
  <dc:creator>admin</dc:creator>
  <cp:lastModifiedBy>admin</cp:lastModifiedBy>
  <cp:revision>12</cp:revision>
  <dcterms:created xsi:type="dcterms:W3CDTF">2012-08-09T09:34:26Z</dcterms:created>
  <dcterms:modified xsi:type="dcterms:W3CDTF">2012-08-09T13:33:33Z</dcterms:modified>
</cp:coreProperties>
</file>